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60" r:id="rId3"/>
    <p:sldId id="267" r:id="rId4"/>
    <p:sldId id="261" r:id="rId5"/>
    <p:sldId id="262" r:id="rId6"/>
    <p:sldId id="265" r:id="rId7"/>
    <p:sldId id="266" r:id="rId8"/>
    <p:sldId id="263" r:id="rId9"/>
    <p:sldId id="268" r:id="rId10"/>
    <p:sldId id="259"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5E09DD-3D74-4D8F-A76A-341C080CECE6}" type="datetimeFigureOut">
              <a:rPr lang="en-US" smtClean="0"/>
              <a:t>4/10/2014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90C22A-A354-48CA-8B17-4110C7C56619}" type="slidenum">
              <a:rPr lang="en-US" smtClean="0"/>
              <a:t>‹#›</a:t>
            </a:fld>
            <a:endParaRPr lang="en-US"/>
          </a:p>
        </p:txBody>
      </p:sp>
    </p:spTree>
    <p:extLst>
      <p:ext uri="{BB962C8B-B14F-4D97-AF65-F5344CB8AC3E}">
        <p14:creationId xmlns:p14="http://schemas.microsoft.com/office/powerpoint/2010/main" val="691033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92B8F0E-8F46-475F-A94F-468A4519A77B}" type="datetimeFigureOut">
              <a:rPr lang="en-US"/>
              <a:pPr>
                <a:defRPr/>
              </a:pPr>
              <a:t>4/10/2014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B40D206-8385-4CB0-A28E-EF7CFE193E8B}" type="slidenum">
              <a:rPr lang="en-US"/>
              <a:pPr>
                <a:defRPr/>
              </a:pPr>
              <a:t>‹#›</a:t>
            </a:fld>
            <a:endParaRPr lang="en-US"/>
          </a:p>
        </p:txBody>
      </p:sp>
    </p:spTree>
    <p:extLst>
      <p:ext uri="{BB962C8B-B14F-4D97-AF65-F5344CB8AC3E}">
        <p14:creationId xmlns:p14="http://schemas.microsoft.com/office/powerpoint/2010/main" val="2408791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40D206-8385-4CB0-A28E-EF7CFE193E8B}" type="slidenum">
              <a:rPr lang="en-US" smtClean="0"/>
              <a:pPr>
                <a:defRPr/>
              </a:pPr>
              <a:t>1</a:t>
            </a:fld>
            <a:endParaRPr lang="en-US"/>
          </a:p>
        </p:txBody>
      </p:sp>
    </p:spTree>
    <p:extLst>
      <p:ext uri="{BB962C8B-B14F-4D97-AF65-F5344CB8AC3E}">
        <p14:creationId xmlns:p14="http://schemas.microsoft.com/office/powerpoint/2010/main" val="162640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7B697D-7490-46BA-8516-FAF8544A95E9}" type="datetime1">
              <a:rPr lang="en-US" smtClean="0"/>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03E59-849F-4593-AC36-A6BA60170467}" type="slidenum">
              <a:rPr lang="en-US"/>
              <a:pPr>
                <a:defRPr/>
              </a:pPr>
              <a:t>‹#›</a:t>
            </a:fld>
            <a:endParaRPr lang="en-US"/>
          </a:p>
        </p:txBody>
      </p:sp>
    </p:spTree>
    <p:extLst>
      <p:ext uri="{BB962C8B-B14F-4D97-AF65-F5344CB8AC3E}">
        <p14:creationId xmlns:p14="http://schemas.microsoft.com/office/powerpoint/2010/main" val="280009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238F94-9F88-4450-AF47-20624BD9ADE7}" type="datetime1">
              <a:rPr lang="en-US" smtClean="0"/>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7F88A7-F2ED-4AF2-85D1-36976B3711CF}" type="slidenum">
              <a:rPr lang="en-US"/>
              <a:pPr>
                <a:defRPr/>
              </a:pPr>
              <a:t>‹#›</a:t>
            </a:fld>
            <a:endParaRPr lang="en-US"/>
          </a:p>
        </p:txBody>
      </p:sp>
    </p:spTree>
    <p:extLst>
      <p:ext uri="{BB962C8B-B14F-4D97-AF65-F5344CB8AC3E}">
        <p14:creationId xmlns:p14="http://schemas.microsoft.com/office/powerpoint/2010/main" val="311947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570D0F-DCA6-4FA0-9037-7B9BDD595938}" type="datetime1">
              <a:rPr lang="en-US" smtClean="0"/>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D69FF-B03E-4154-AEFB-04BFCCC130F0}" type="slidenum">
              <a:rPr lang="en-US"/>
              <a:pPr>
                <a:defRPr/>
              </a:pPr>
              <a:t>‹#›</a:t>
            </a:fld>
            <a:endParaRPr lang="en-US"/>
          </a:p>
        </p:txBody>
      </p:sp>
    </p:spTree>
    <p:extLst>
      <p:ext uri="{BB962C8B-B14F-4D97-AF65-F5344CB8AC3E}">
        <p14:creationId xmlns:p14="http://schemas.microsoft.com/office/powerpoint/2010/main" val="322984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018F25-6B8C-4626-8AC3-6F62C71AB746}" type="datetime1">
              <a:rPr lang="en-US" smtClean="0"/>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82D50-9869-429D-A471-640190EF06BC}" type="slidenum">
              <a:rPr lang="en-US"/>
              <a:pPr>
                <a:defRPr/>
              </a:pPr>
              <a:t>‹#›</a:t>
            </a:fld>
            <a:endParaRPr lang="en-US"/>
          </a:p>
        </p:txBody>
      </p:sp>
    </p:spTree>
    <p:extLst>
      <p:ext uri="{BB962C8B-B14F-4D97-AF65-F5344CB8AC3E}">
        <p14:creationId xmlns:p14="http://schemas.microsoft.com/office/powerpoint/2010/main" val="303134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75671D-9C68-4252-BE8B-1FFC6B7C1FA6}" type="datetime1">
              <a:rPr lang="en-US" smtClean="0"/>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2A589C-27D2-4C4D-ADFF-CD73209EBC33}" type="slidenum">
              <a:rPr lang="en-US"/>
              <a:pPr>
                <a:defRPr/>
              </a:pPr>
              <a:t>‹#›</a:t>
            </a:fld>
            <a:endParaRPr lang="en-US"/>
          </a:p>
        </p:txBody>
      </p:sp>
    </p:spTree>
    <p:extLst>
      <p:ext uri="{BB962C8B-B14F-4D97-AF65-F5344CB8AC3E}">
        <p14:creationId xmlns:p14="http://schemas.microsoft.com/office/powerpoint/2010/main" val="358301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ECAE6A-ED2E-4276-ABD1-585FBBB11E08}" type="datetime1">
              <a:rPr lang="en-US" smtClean="0"/>
              <a:pPr>
                <a:defRPr/>
              </a:pPr>
              <a:t>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F3C542-C700-41F1-BDA1-C6A25413EA99}" type="slidenum">
              <a:rPr lang="en-US"/>
              <a:pPr>
                <a:defRPr/>
              </a:pPr>
              <a:t>‹#›</a:t>
            </a:fld>
            <a:endParaRPr lang="en-US"/>
          </a:p>
        </p:txBody>
      </p:sp>
    </p:spTree>
    <p:extLst>
      <p:ext uri="{BB962C8B-B14F-4D97-AF65-F5344CB8AC3E}">
        <p14:creationId xmlns:p14="http://schemas.microsoft.com/office/powerpoint/2010/main" val="198111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194316-8D7B-49C3-B15A-54466F747CF3}" type="datetime1">
              <a:rPr lang="en-US" smtClean="0"/>
              <a:pPr>
                <a:defRPr/>
              </a:pPr>
              <a:t>4/10/2014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755024-7233-429D-9BE5-2134EDEF6B56}" type="slidenum">
              <a:rPr lang="en-US"/>
              <a:pPr>
                <a:defRPr/>
              </a:pPr>
              <a:t>‹#›</a:t>
            </a:fld>
            <a:endParaRPr lang="en-US"/>
          </a:p>
        </p:txBody>
      </p:sp>
    </p:spTree>
    <p:extLst>
      <p:ext uri="{BB962C8B-B14F-4D97-AF65-F5344CB8AC3E}">
        <p14:creationId xmlns:p14="http://schemas.microsoft.com/office/powerpoint/2010/main" val="164272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8F26AB-E1A3-4E60-AB2F-F793CBC5FE9D}" type="datetime1">
              <a:rPr lang="en-US" smtClean="0"/>
              <a:pPr>
                <a:defRPr/>
              </a:pPr>
              <a:t>4/10/2014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976D56-F8DF-4823-BF7E-770F8664FEBB}" type="slidenum">
              <a:rPr lang="en-US"/>
              <a:pPr>
                <a:defRPr/>
              </a:pPr>
              <a:t>‹#›</a:t>
            </a:fld>
            <a:endParaRPr lang="en-US"/>
          </a:p>
        </p:txBody>
      </p:sp>
    </p:spTree>
    <p:extLst>
      <p:ext uri="{BB962C8B-B14F-4D97-AF65-F5344CB8AC3E}">
        <p14:creationId xmlns:p14="http://schemas.microsoft.com/office/powerpoint/2010/main" val="423782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D329AF-BC52-47C1-B967-9598B32AD268}" type="datetime1">
              <a:rPr lang="en-US" smtClean="0"/>
              <a:pPr>
                <a:defRPr/>
              </a:pPr>
              <a:t>4/10/2014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051A7C-EE8E-4507-ADF3-18C5D6A9A7B4}" type="slidenum">
              <a:rPr lang="en-US"/>
              <a:pPr>
                <a:defRPr/>
              </a:pPr>
              <a:t>‹#›</a:t>
            </a:fld>
            <a:endParaRPr lang="en-US"/>
          </a:p>
        </p:txBody>
      </p:sp>
    </p:spTree>
    <p:extLst>
      <p:ext uri="{BB962C8B-B14F-4D97-AF65-F5344CB8AC3E}">
        <p14:creationId xmlns:p14="http://schemas.microsoft.com/office/powerpoint/2010/main" val="329101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6D8805-09BA-4DF4-B828-1ABAE028AB90}" type="datetime1">
              <a:rPr lang="en-US" smtClean="0"/>
              <a:pPr>
                <a:defRPr/>
              </a:pPr>
              <a:t>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F431B7-6AA8-4C22-B87F-8E0B071DF599}" type="slidenum">
              <a:rPr lang="en-US"/>
              <a:pPr>
                <a:defRPr/>
              </a:pPr>
              <a:t>‹#›</a:t>
            </a:fld>
            <a:endParaRPr lang="en-US"/>
          </a:p>
        </p:txBody>
      </p:sp>
    </p:spTree>
    <p:extLst>
      <p:ext uri="{BB962C8B-B14F-4D97-AF65-F5344CB8AC3E}">
        <p14:creationId xmlns:p14="http://schemas.microsoft.com/office/powerpoint/2010/main" val="30773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0BE2D9-17FE-4C35-91B2-A76A754DF7A9}" type="datetime1">
              <a:rPr lang="en-US" smtClean="0"/>
              <a:pPr>
                <a:defRPr/>
              </a:pPr>
              <a:t>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542052-49FA-4E99-B5D4-B6A3D4547AC6}" type="slidenum">
              <a:rPr lang="en-US"/>
              <a:pPr>
                <a:defRPr/>
              </a:pPr>
              <a:t>‹#›</a:t>
            </a:fld>
            <a:endParaRPr lang="en-US"/>
          </a:p>
        </p:txBody>
      </p:sp>
    </p:spTree>
    <p:extLst>
      <p:ext uri="{BB962C8B-B14F-4D97-AF65-F5344CB8AC3E}">
        <p14:creationId xmlns:p14="http://schemas.microsoft.com/office/powerpoint/2010/main" val="355366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A7D800-41C7-4554-AC6A-637A5107CA0A}" type="datetime1">
              <a:rPr lang="en-US" smtClean="0"/>
              <a:pPr>
                <a:defRPr/>
              </a:pPr>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734CB5-088C-4B87-9F2A-E6B773384E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twitter.com/ACCC_helps" TargetMode="External"/><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hyperlink" Target="http://www.consumercredit.com/" TargetMode="External"/><Relationship Id="rId1" Type="http://schemas.openxmlformats.org/officeDocument/2006/relationships/slideLayout" Target="../slideLayouts/slideLayout2.xml"/><Relationship Id="rId6" Type="http://schemas.openxmlformats.org/officeDocument/2006/relationships/hyperlink" Target="https://www.pinterest.com/consumercredit/" TargetMode="External"/><Relationship Id="rId11" Type="http://schemas.openxmlformats.org/officeDocument/2006/relationships/image" Target="../media/image18.jpg"/><Relationship Id="rId5" Type="http://schemas.openxmlformats.org/officeDocument/2006/relationships/image" Target="../media/image15.jpg"/><Relationship Id="rId10" Type="http://schemas.openxmlformats.org/officeDocument/2006/relationships/hyperlink" Target="https://www.youtube.com/user/ConsumerCredit" TargetMode="External"/><Relationship Id="rId4" Type="http://schemas.openxmlformats.org/officeDocument/2006/relationships/hyperlink" Target="https://www.facebook.com/AmericanConsumerCreditCounseling" TargetMode="External"/><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nsumercredit.com/media/53325/financial-fun-k-2nd-grad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nsumercredit.com/media/53322/money-mania-3rd-6th-grad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nsumercredit.com/media/53328/dimestoriches_7th-12th-gra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onsumercredit.com/media/100180/FinancialWorkbookCollege_3.pdf"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consumercredit.com/media/53325/financial-fun-k-2nd-grade.pdf" TargetMode="External"/><Relationship Id="rId1" Type="http://schemas.openxmlformats.org/officeDocument/2006/relationships/slideLayout" Target="../slideLayouts/slideLayout2.xml"/><Relationship Id="rId6" Type="http://schemas.openxmlformats.org/officeDocument/2006/relationships/hyperlink" Target="http://www.consumercredit.com/media/53328/dimestoriches_7th-12th-grade.pdf" TargetMode="External"/><Relationship Id="rId5" Type="http://schemas.openxmlformats.org/officeDocument/2006/relationships/image" Target="../media/image11.jpeg"/><Relationship Id="rId4" Type="http://schemas.openxmlformats.org/officeDocument/2006/relationships/hyperlink" Target="http://www.consumercredit.com/media/53322/money-mania-3rd-6th-grade.pdf" TargetMode="Externa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6091" y="533400"/>
            <a:ext cx="8001000" cy="1477328"/>
          </a:xfrm>
          <a:prstGeom prst="rect">
            <a:avLst/>
          </a:prstGeom>
          <a:noFill/>
        </p:spPr>
        <p:txBody>
          <a:bodyPr wrap="square">
            <a:spAutoFit/>
          </a:bodyPr>
          <a:lstStyle/>
          <a:p>
            <a:pPr algn="ctr">
              <a:defRPr/>
            </a:pPr>
            <a:r>
              <a:rPr lang="en-US" sz="4500" b="1" dirty="0" smtClean="0">
                <a:solidFill>
                  <a:schemeClr val="tx2"/>
                </a:solidFill>
                <a:effectLst>
                  <a:outerShdw blurRad="38100" dist="38100" dir="2700000" algn="tl">
                    <a:srgbClr val="000000">
                      <a:alpha val="43137"/>
                    </a:srgbClr>
                  </a:outerShdw>
                </a:effectLst>
                <a:latin typeface="Trajan Pro" pitchFamily="18" charset="0"/>
              </a:rPr>
              <a:t>5 Things to Teach Your Kids About Money</a:t>
            </a:r>
            <a:endParaRPr lang="en-US" sz="4500" b="1" dirty="0">
              <a:solidFill>
                <a:schemeClr val="tx2"/>
              </a:solidFill>
              <a:effectLst>
                <a:outerShdw blurRad="38100" dist="38100" dir="2700000" algn="tl">
                  <a:srgbClr val="000000">
                    <a:alpha val="43137"/>
                  </a:srgbClr>
                </a:outerShdw>
              </a:effectLst>
              <a:latin typeface="Trajan Pro"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780466"/>
            <a:ext cx="3634041" cy="292246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7809" y="2780466"/>
            <a:ext cx="3437991" cy="29224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b="1" dirty="0" smtClean="0">
                <a:solidFill>
                  <a:schemeClr val="tx2"/>
                </a:solidFill>
                <a:effectLst>
                  <a:outerShdw blurRad="38100" dist="38100" dir="2700000" algn="tl">
                    <a:srgbClr val="000000">
                      <a:alpha val="43137"/>
                    </a:srgbClr>
                  </a:outerShdw>
                </a:effectLst>
                <a:latin typeface="Trajan Pro" pitchFamily="18" charset="0"/>
              </a:rPr>
              <a:t>Contact Us</a:t>
            </a:r>
            <a:endParaRPr lang="en-US" b="1" dirty="0">
              <a:solidFill>
                <a:schemeClr val="tx2"/>
              </a:solidFill>
              <a:effectLst>
                <a:outerShdw blurRad="38100" dist="38100" dir="2700000" algn="tl">
                  <a:srgbClr val="000000">
                    <a:alpha val="43137"/>
                  </a:srgbClr>
                </a:outerShdw>
              </a:effectLst>
              <a:latin typeface="Trajan Pro" pitchFamily="18" charset="0"/>
            </a:endParaRPr>
          </a:p>
        </p:txBody>
      </p:sp>
      <p:sp>
        <p:nvSpPr>
          <p:cNvPr id="5" name="Slide Number Placeholder 4"/>
          <p:cNvSpPr>
            <a:spLocks noGrp="1"/>
          </p:cNvSpPr>
          <p:nvPr>
            <p:ph type="sldNum" sz="quarter" idx="12"/>
          </p:nvPr>
        </p:nvSpPr>
        <p:spPr/>
        <p:txBody>
          <a:bodyPr/>
          <a:lstStyle/>
          <a:p>
            <a:pPr>
              <a:defRPr/>
            </a:pPr>
            <a:fld id="{4BCCCF00-D26D-4755-AB82-92884A5FBE64}" type="slidenum">
              <a:rPr lang="en-US" smtClean="0"/>
              <a:pPr>
                <a:defRPr/>
              </a:pPr>
              <a:t>10</a:t>
            </a:fld>
            <a:endParaRPr lang="en-US"/>
          </a:p>
        </p:txBody>
      </p:sp>
      <p:pic>
        <p:nvPicPr>
          <p:cNvPr id="5124" name="Content Placeholder 7">
            <a:hlinkClick r:id="rId2"/>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066800" y="1981200"/>
            <a:ext cx="6858000" cy="1143000"/>
          </a:xfrm>
        </p:spPr>
      </p:pic>
      <p:sp>
        <p:nvSpPr>
          <p:cNvPr id="5125" name="TextBox 8"/>
          <p:cNvSpPr txBox="1">
            <a:spLocks noChangeArrowheads="1"/>
          </p:cNvSpPr>
          <p:nvPr/>
        </p:nvSpPr>
        <p:spPr bwMode="auto">
          <a:xfrm>
            <a:off x="1370076" y="3389055"/>
            <a:ext cx="662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rgbClr val="860000"/>
                </a:solidFill>
                <a:latin typeface="Trebuchet MS" pitchFamily="34" charset="0"/>
              </a:rPr>
              <a:t>866-826-7090</a:t>
            </a:r>
          </a:p>
          <a:p>
            <a:pPr algn="ctr" eaLnBrk="1" hangingPunct="1"/>
            <a:r>
              <a:rPr lang="en-US" sz="4000" dirty="0" smtClean="0">
                <a:solidFill>
                  <a:srgbClr val="860000"/>
                </a:solidFill>
                <a:latin typeface="Trebuchet MS" pitchFamily="34" charset="0"/>
              </a:rPr>
              <a:t>130 </a:t>
            </a:r>
            <a:r>
              <a:rPr lang="en-US" sz="4000" dirty="0">
                <a:solidFill>
                  <a:srgbClr val="860000"/>
                </a:solidFill>
                <a:latin typeface="Trebuchet MS" pitchFamily="34" charset="0"/>
              </a:rPr>
              <a:t>Rumford Ave, Suite 202</a:t>
            </a:r>
          </a:p>
          <a:p>
            <a:pPr algn="ctr" eaLnBrk="1" hangingPunct="1"/>
            <a:r>
              <a:rPr lang="en-US" sz="4000" dirty="0">
                <a:solidFill>
                  <a:srgbClr val="860000"/>
                </a:solidFill>
                <a:latin typeface="Trebuchet MS" pitchFamily="34" charset="0"/>
              </a:rPr>
              <a:t>Auburndale, MA 02466</a:t>
            </a:r>
            <a:endParaRPr lang="en-US" sz="4000" dirty="0">
              <a:solidFill>
                <a:srgbClr val="860000"/>
              </a:solidFill>
            </a:endParaRPr>
          </a:p>
          <a:p>
            <a:pPr algn="ctr" eaLnBrk="1" hangingPunct="1"/>
            <a:endParaRPr lang="en-US" sz="4000" dirty="0">
              <a:solidFill>
                <a:srgbClr val="860000"/>
              </a:solidFill>
              <a:latin typeface="Trebuchet MS" pitchFamily="34" charset="0"/>
            </a:endParaRPr>
          </a:p>
        </p:txBody>
      </p:sp>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5769079"/>
            <a:ext cx="533400" cy="533400"/>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4776" y="5749267"/>
            <a:ext cx="573024" cy="573024"/>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6200" y="5788891"/>
            <a:ext cx="518160" cy="523614"/>
          </a:xfrm>
          <a:prstGeom prst="rect">
            <a:avLst/>
          </a:prstGeom>
        </p:spPr>
      </p:pic>
      <p:pic>
        <p:nvPicPr>
          <p:cNvPr id="7" name="Picture 6">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89448" y="5788891"/>
            <a:ext cx="530352" cy="5357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546B4F-EFE7-4A60-84CF-20173C70436C}" type="slidenum">
              <a:rPr lang="en-US" smtClean="0"/>
              <a:pPr>
                <a:defRPr/>
              </a:pPr>
              <a:t>2</a:t>
            </a:fld>
            <a:endParaRPr lang="en-US"/>
          </a:p>
        </p:txBody>
      </p:sp>
      <p:sp>
        <p:nvSpPr>
          <p:cNvPr id="6" name="TextBox 5"/>
          <p:cNvSpPr txBox="1"/>
          <p:nvPr/>
        </p:nvSpPr>
        <p:spPr>
          <a:xfrm>
            <a:off x="569053" y="1614881"/>
            <a:ext cx="8001000" cy="2446824"/>
          </a:xfrm>
          <a:prstGeom prst="rect">
            <a:avLst/>
          </a:prstGeom>
          <a:noFill/>
        </p:spPr>
        <p:txBody>
          <a:bodyPr>
            <a:spAutoFit/>
          </a:bodyPr>
          <a:lstStyle/>
          <a:p>
            <a:pPr algn="ctr">
              <a:defRPr/>
            </a:pPr>
            <a:r>
              <a:rPr lang="en-US" sz="4500" dirty="0" smtClean="0">
                <a:solidFill>
                  <a:schemeClr val="tx2"/>
                </a:solidFill>
                <a:latin typeface="Trajan Pro" pitchFamily="18" charset="0"/>
              </a:rPr>
              <a:t>Only</a:t>
            </a:r>
            <a:r>
              <a:rPr lang="en-US" sz="4500" dirty="0" smtClean="0">
                <a:solidFill>
                  <a:schemeClr val="accent1">
                    <a:lumMod val="50000"/>
                  </a:schemeClr>
                </a:solidFill>
                <a:latin typeface="Trajan Pro" pitchFamily="18" charset="0"/>
              </a:rPr>
              <a:t> </a:t>
            </a:r>
            <a:r>
              <a:rPr lang="en-US" sz="4500" b="1" dirty="0" smtClean="0">
                <a:solidFill>
                  <a:srgbClr val="860000"/>
                </a:solidFill>
                <a:latin typeface="Trajan Pro" pitchFamily="18" charset="0"/>
              </a:rPr>
              <a:t>26% </a:t>
            </a:r>
            <a:r>
              <a:rPr lang="en-US" sz="4500" dirty="0" smtClean="0">
                <a:solidFill>
                  <a:schemeClr val="tx2"/>
                </a:solidFill>
                <a:latin typeface="Trajan Pro" pitchFamily="18" charset="0"/>
              </a:rPr>
              <a:t>of 13-21 year olds say that their parents taught them how to manage money.</a:t>
            </a:r>
            <a:endParaRPr lang="en-US" sz="4500" dirty="0">
              <a:solidFill>
                <a:schemeClr val="tx2"/>
              </a:solidFill>
              <a:latin typeface="Trajan Pro" pitchFamily="18" charset="0"/>
            </a:endParaRPr>
          </a:p>
          <a:p>
            <a:pPr>
              <a:defRPr/>
            </a:pPr>
            <a:endParaRPr lang="en-US" dirty="0"/>
          </a:p>
        </p:txBody>
      </p:sp>
      <p:sp>
        <p:nvSpPr>
          <p:cNvPr id="8" name="TextBox 7"/>
          <p:cNvSpPr txBox="1"/>
          <p:nvPr/>
        </p:nvSpPr>
        <p:spPr>
          <a:xfrm>
            <a:off x="596317" y="6400800"/>
            <a:ext cx="7086600" cy="261610"/>
          </a:xfrm>
          <a:prstGeom prst="rect">
            <a:avLst/>
          </a:prstGeom>
          <a:noFill/>
        </p:spPr>
        <p:txBody>
          <a:bodyPr wrap="square" rtlCol="0">
            <a:spAutoFit/>
          </a:bodyPr>
          <a:lstStyle/>
          <a:p>
            <a:r>
              <a:rPr lang="en-US" sz="1100" dirty="0" smtClean="0"/>
              <a:t>*</a:t>
            </a:r>
            <a:r>
              <a:rPr lang="en-US" sz="1100" dirty="0" smtClean="0">
                <a:solidFill>
                  <a:schemeClr val="tx2"/>
                </a:solidFill>
              </a:rPr>
              <a:t>according to the </a:t>
            </a:r>
            <a:r>
              <a:rPr lang="en-US" sz="1100" dirty="0" err="1" smtClean="0">
                <a:solidFill>
                  <a:schemeClr val="tx2"/>
                </a:solidFill>
              </a:rPr>
              <a:t>Jump$tart</a:t>
            </a:r>
            <a:r>
              <a:rPr lang="en-US" sz="1100" dirty="0" smtClean="0">
                <a:solidFill>
                  <a:schemeClr val="tx2"/>
                </a:solidFill>
              </a:rPr>
              <a:t> Coalition for Personal Financial Literacy</a:t>
            </a:r>
            <a:endParaRPr lang="en-US" sz="11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3</a:t>
            </a:fld>
            <a:endParaRPr lang="en-US"/>
          </a:p>
        </p:txBody>
      </p:sp>
      <p:sp>
        <p:nvSpPr>
          <p:cNvPr id="5" name="TextBox 4"/>
          <p:cNvSpPr txBox="1"/>
          <p:nvPr/>
        </p:nvSpPr>
        <p:spPr>
          <a:xfrm>
            <a:off x="1676400" y="2057400"/>
            <a:ext cx="5791200" cy="3416320"/>
          </a:xfrm>
          <a:prstGeom prst="rect">
            <a:avLst/>
          </a:prstGeom>
          <a:ln>
            <a:solidFill>
              <a:srgbClr val="86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2"/>
                </a:solidFill>
              </a:rPr>
              <a:t>Who: </a:t>
            </a:r>
            <a:r>
              <a:rPr lang="en-US" dirty="0" smtClean="0">
                <a:solidFill>
                  <a:schemeClr val="tx2"/>
                </a:solidFill>
              </a:rPr>
              <a:t>Children of all ages</a:t>
            </a:r>
          </a:p>
          <a:p>
            <a:endParaRPr lang="en-US" dirty="0">
              <a:solidFill>
                <a:schemeClr val="tx2"/>
              </a:solidFill>
            </a:endParaRPr>
          </a:p>
          <a:p>
            <a:r>
              <a:rPr lang="en-US" b="1" dirty="0">
                <a:solidFill>
                  <a:schemeClr val="tx2"/>
                </a:solidFill>
              </a:rPr>
              <a:t>What: </a:t>
            </a:r>
            <a:r>
              <a:rPr lang="en-US" dirty="0">
                <a:solidFill>
                  <a:schemeClr val="tx2"/>
                </a:solidFill>
              </a:rPr>
              <a:t>Teaching children the value of a dollar, needs vs. wants, budgeting, saving, credit cards</a:t>
            </a:r>
          </a:p>
          <a:p>
            <a:endParaRPr lang="en-US" dirty="0">
              <a:solidFill>
                <a:schemeClr val="tx2"/>
              </a:solidFill>
            </a:endParaRPr>
          </a:p>
          <a:p>
            <a:r>
              <a:rPr lang="en-US" b="1" dirty="0" smtClean="0">
                <a:solidFill>
                  <a:schemeClr val="tx2"/>
                </a:solidFill>
              </a:rPr>
              <a:t>When: </a:t>
            </a:r>
            <a:r>
              <a:rPr lang="en-US" dirty="0">
                <a:solidFill>
                  <a:schemeClr val="tx2"/>
                </a:solidFill>
              </a:rPr>
              <a:t>It’s never too early or too late to talk to your kids about money.</a:t>
            </a:r>
            <a:r>
              <a:rPr lang="en-US" dirty="0" smtClean="0">
                <a:solidFill>
                  <a:schemeClr val="tx2"/>
                </a:solidFill>
              </a:rPr>
              <a:t> </a:t>
            </a:r>
          </a:p>
          <a:p>
            <a:endParaRPr lang="en-US" dirty="0">
              <a:solidFill>
                <a:schemeClr val="tx2"/>
              </a:solidFill>
            </a:endParaRPr>
          </a:p>
          <a:p>
            <a:r>
              <a:rPr lang="en-US" b="1" dirty="0" smtClean="0">
                <a:solidFill>
                  <a:schemeClr val="tx2"/>
                </a:solidFill>
              </a:rPr>
              <a:t>Why: </a:t>
            </a:r>
            <a:r>
              <a:rPr lang="en-US" dirty="0">
                <a:solidFill>
                  <a:schemeClr val="tx2"/>
                </a:solidFill>
              </a:rPr>
              <a:t>Building good money habits early on will help </a:t>
            </a:r>
            <a:r>
              <a:rPr lang="en-US" dirty="0" smtClean="0">
                <a:solidFill>
                  <a:schemeClr val="tx2"/>
                </a:solidFill>
              </a:rPr>
              <a:t>kids </a:t>
            </a:r>
            <a:r>
              <a:rPr lang="en-US" dirty="0">
                <a:solidFill>
                  <a:schemeClr val="tx2"/>
                </a:solidFill>
              </a:rPr>
              <a:t>better manage their finances in the future.</a:t>
            </a:r>
          </a:p>
          <a:p>
            <a:endParaRPr lang="en-US" dirty="0">
              <a:solidFill>
                <a:schemeClr val="tx2"/>
              </a:solidFill>
            </a:endParaRPr>
          </a:p>
          <a:p>
            <a:r>
              <a:rPr lang="en-US" b="1" dirty="0" smtClean="0">
                <a:solidFill>
                  <a:schemeClr val="tx2"/>
                </a:solidFill>
              </a:rPr>
              <a:t>How: </a:t>
            </a:r>
            <a:r>
              <a:rPr lang="en-US" dirty="0" smtClean="0">
                <a:solidFill>
                  <a:schemeClr val="tx2"/>
                </a:solidFill>
              </a:rPr>
              <a:t>Lead by example and follow these tips from ACCC</a:t>
            </a:r>
            <a:endParaRPr lang="en-US" dirty="0">
              <a:solidFill>
                <a:schemeClr val="tx2"/>
              </a:solidFill>
            </a:endParaRPr>
          </a:p>
        </p:txBody>
      </p:sp>
      <p:sp>
        <p:nvSpPr>
          <p:cNvPr id="6" name="TextBox 5"/>
          <p:cNvSpPr txBox="1"/>
          <p:nvPr/>
        </p:nvSpPr>
        <p:spPr>
          <a:xfrm>
            <a:off x="685800" y="762000"/>
            <a:ext cx="7620000" cy="646331"/>
          </a:xfrm>
          <a:prstGeom prst="rect">
            <a:avLst/>
          </a:prstGeom>
          <a:noFill/>
        </p:spPr>
        <p:txBody>
          <a:bodyPr wrap="square" rtlCol="0">
            <a:spAutoFit/>
          </a:bodyPr>
          <a:lstStyle/>
          <a:p>
            <a:r>
              <a:rPr lang="en-US" sz="3600" b="1" dirty="0" smtClean="0">
                <a:solidFill>
                  <a:schemeClr val="tx2"/>
                </a:solidFill>
                <a:latin typeface="Trajan Pro"/>
              </a:rPr>
              <a:t>Mission: Teach Kids About Money</a:t>
            </a:r>
            <a:endParaRPr lang="en-US" dirty="0">
              <a:latin typeface="Trajan Pro"/>
            </a:endParaRPr>
          </a:p>
        </p:txBody>
      </p:sp>
    </p:spTree>
    <p:extLst>
      <p:ext uri="{BB962C8B-B14F-4D97-AF65-F5344CB8AC3E}">
        <p14:creationId xmlns:p14="http://schemas.microsoft.com/office/powerpoint/2010/main" val="2175643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4</a:t>
            </a:fld>
            <a:endParaRPr lang="en-US"/>
          </a:p>
        </p:txBody>
      </p:sp>
      <p:sp>
        <p:nvSpPr>
          <p:cNvPr id="6" name="TextBox 5"/>
          <p:cNvSpPr txBox="1"/>
          <p:nvPr/>
        </p:nvSpPr>
        <p:spPr>
          <a:xfrm>
            <a:off x="4331158" y="2314515"/>
            <a:ext cx="4110980" cy="4247317"/>
          </a:xfrm>
          <a:prstGeom prst="rect">
            <a:avLst/>
          </a:prstGeom>
          <a:ln>
            <a:solidFill>
              <a:srgbClr val="86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2"/>
                </a:solidFill>
              </a:rPr>
              <a:t>When: </a:t>
            </a:r>
            <a:r>
              <a:rPr lang="en-US" dirty="0" smtClean="0">
                <a:solidFill>
                  <a:schemeClr val="tx2"/>
                </a:solidFill>
              </a:rPr>
              <a:t>Grades K-2</a:t>
            </a:r>
          </a:p>
          <a:p>
            <a:endParaRPr lang="en-US" dirty="0">
              <a:solidFill>
                <a:schemeClr val="tx2"/>
              </a:solidFill>
            </a:endParaRPr>
          </a:p>
          <a:p>
            <a:r>
              <a:rPr lang="en-US" b="1" dirty="0" smtClean="0">
                <a:solidFill>
                  <a:schemeClr val="tx2"/>
                </a:solidFill>
              </a:rPr>
              <a:t>Why: </a:t>
            </a:r>
            <a:r>
              <a:rPr lang="en-US" dirty="0" smtClean="0">
                <a:solidFill>
                  <a:schemeClr val="tx2"/>
                </a:solidFill>
              </a:rPr>
              <a:t>When kids see money come out of the ATM or see their parents swipe their credit card, they may not realize where money comes from or that it is a </a:t>
            </a:r>
            <a:r>
              <a:rPr lang="en-US" b="1" dirty="0" smtClean="0">
                <a:solidFill>
                  <a:schemeClr val="tx2"/>
                </a:solidFill>
              </a:rPr>
              <a:t>finite source</a:t>
            </a:r>
            <a:r>
              <a:rPr lang="en-US" dirty="0" smtClean="0">
                <a:solidFill>
                  <a:schemeClr val="tx2"/>
                </a:solidFill>
              </a:rPr>
              <a:t>. </a:t>
            </a:r>
            <a:r>
              <a:rPr lang="en-US" dirty="0">
                <a:solidFill>
                  <a:schemeClr val="tx2"/>
                </a:solidFill>
              </a:rPr>
              <a:t>It’s </a:t>
            </a:r>
            <a:r>
              <a:rPr lang="en-US" dirty="0" smtClean="0">
                <a:solidFill>
                  <a:schemeClr val="tx2"/>
                </a:solidFill>
              </a:rPr>
              <a:t>important </a:t>
            </a:r>
            <a:r>
              <a:rPr lang="en-US" dirty="0">
                <a:solidFill>
                  <a:schemeClr val="tx2"/>
                </a:solidFill>
              </a:rPr>
              <a:t>to teach them that </a:t>
            </a:r>
            <a:r>
              <a:rPr lang="en-US" b="1" dirty="0" smtClean="0">
                <a:solidFill>
                  <a:schemeClr val="tx2"/>
                </a:solidFill>
              </a:rPr>
              <a:t>money </a:t>
            </a:r>
            <a:r>
              <a:rPr lang="en-US" b="1" dirty="0">
                <a:solidFill>
                  <a:schemeClr val="tx2"/>
                </a:solidFill>
              </a:rPr>
              <a:t>has to be earned by working. </a:t>
            </a:r>
            <a:endParaRPr lang="en-US" b="1" dirty="0" smtClean="0">
              <a:solidFill>
                <a:schemeClr val="tx2"/>
              </a:solidFill>
            </a:endParaRPr>
          </a:p>
          <a:p>
            <a:endParaRPr lang="en-US" dirty="0">
              <a:solidFill>
                <a:schemeClr val="tx2"/>
              </a:solidFill>
            </a:endParaRPr>
          </a:p>
          <a:p>
            <a:r>
              <a:rPr lang="en-US" b="1" dirty="0" smtClean="0">
                <a:solidFill>
                  <a:schemeClr val="tx2"/>
                </a:solidFill>
              </a:rPr>
              <a:t>How: </a:t>
            </a:r>
            <a:r>
              <a:rPr lang="en-US" dirty="0" smtClean="0">
                <a:solidFill>
                  <a:schemeClr val="tx2"/>
                </a:solidFill>
              </a:rPr>
              <a:t>Make them work for it. Give them a chore chart and an allowance for successfully completing their jobs. Download ACCC’s workbook for grades K-2 </a:t>
            </a:r>
            <a:r>
              <a:rPr lang="en-US" dirty="0" smtClean="0">
                <a:solidFill>
                  <a:schemeClr val="tx2"/>
                </a:solidFill>
                <a:hlinkClick r:id="rId2"/>
              </a:rPr>
              <a:t>here</a:t>
            </a:r>
            <a:r>
              <a:rPr lang="en-US" dirty="0" smtClean="0">
                <a:solidFill>
                  <a:schemeClr val="tx2"/>
                </a:solidFill>
              </a:rPr>
              <a:t> and use the guidelines, chore chart, and quiz in Section 3.</a:t>
            </a:r>
          </a:p>
        </p:txBody>
      </p:sp>
      <p:sp>
        <p:nvSpPr>
          <p:cNvPr id="8" name="TextBox 7"/>
          <p:cNvSpPr txBox="1"/>
          <p:nvPr/>
        </p:nvSpPr>
        <p:spPr>
          <a:xfrm>
            <a:off x="569053" y="457200"/>
            <a:ext cx="7524209" cy="1200329"/>
          </a:xfrm>
          <a:prstGeom prst="rect">
            <a:avLst/>
          </a:prstGeom>
          <a:noFill/>
        </p:spPr>
        <p:txBody>
          <a:bodyPr wrap="square" rtlCol="0">
            <a:spAutoFit/>
          </a:bodyPr>
          <a:lstStyle/>
          <a:p>
            <a:pPr algn="ctr"/>
            <a:r>
              <a:rPr lang="en-US" sz="3600" b="1" dirty="0" smtClean="0">
                <a:solidFill>
                  <a:schemeClr val="tx2"/>
                </a:solidFill>
                <a:latin typeface="Trajan Pro"/>
              </a:rPr>
              <a:t>The Value of a Dollar: </a:t>
            </a:r>
            <a:r>
              <a:rPr lang="en-US" sz="3600" dirty="0" smtClean="0">
                <a:solidFill>
                  <a:schemeClr val="tx2"/>
                </a:solidFill>
                <a:latin typeface="Trajan Pro"/>
              </a:rPr>
              <a:t>Money </a:t>
            </a:r>
            <a:r>
              <a:rPr lang="en-US" sz="3600" dirty="0">
                <a:solidFill>
                  <a:schemeClr val="tx2"/>
                </a:solidFill>
                <a:latin typeface="Trajan Pro"/>
              </a:rPr>
              <a:t>doesn’t </a:t>
            </a:r>
            <a:r>
              <a:rPr lang="en-US" sz="3600" dirty="0" smtClean="0">
                <a:solidFill>
                  <a:schemeClr val="tx2"/>
                </a:solidFill>
                <a:latin typeface="Trajan Pro"/>
              </a:rPr>
              <a:t>grow </a:t>
            </a:r>
            <a:r>
              <a:rPr lang="en-US" sz="3600" dirty="0">
                <a:solidFill>
                  <a:schemeClr val="tx2"/>
                </a:solidFill>
                <a:latin typeface="Trajan Pro"/>
              </a:rPr>
              <a:t>on trees. </a:t>
            </a:r>
            <a:endParaRPr lang="en-US" dirty="0">
              <a:latin typeface="Trajan Pro"/>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53" y="1905000"/>
            <a:ext cx="3752386" cy="4038600"/>
          </a:xfrm>
          <a:prstGeom prst="rect">
            <a:avLst/>
          </a:prstGeom>
        </p:spPr>
      </p:pic>
    </p:spTree>
    <p:extLst>
      <p:ext uri="{BB962C8B-B14F-4D97-AF65-F5344CB8AC3E}">
        <p14:creationId xmlns:p14="http://schemas.microsoft.com/office/powerpoint/2010/main" val="3331374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b="1" dirty="0" smtClean="0">
                <a:solidFill>
                  <a:schemeClr val="tx2"/>
                </a:solidFill>
                <a:latin typeface="Trajan Pro"/>
              </a:rPr>
              <a:t>Making Choices:</a:t>
            </a:r>
            <a:r>
              <a:rPr lang="en-US" sz="3600" dirty="0" smtClean="0">
                <a:solidFill>
                  <a:schemeClr val="tx2"/>
                </a:solidFill>
                <a:latin typeface="Trajan Pro"/>
              </a:rPr>
              <a:t> Know the difference between </a:t>
            </a:r>
            <a:r>
              <a:rPr lang="en-US" sz="3600" dirty="0">
                <a:solidFill>
                  <a:schemeClr val="tx2"/>
                </a:solidFill>
                <a:latin typeface="Trajan Pro"/>
              </a:rPr>
              <a:t>n</a:t>
            </a:r>
            <a:r>
              <a:rPr lang="en-US" sz="3600" dirty="0" smtClean="0">
                <a:solidFill>
                  <a:schemeClr val="tx2"/>
                </a:solidFill>
                <a:latin typeface="Trajan Pro"/>
              </a:rPr>
              <a:t>eeds and wants.</a:t>
            </a:r>
            <a:endParaRPr lang="en-US" sz="3600" dirty="0">
              <a:solidFill>
                <a:schemeClr val="tx2"/>
              </a:solidFill>
              <a:latin typeface="Trajan Pro"/>
            </a:endParaRPr>
          </a:p>
        </p:txBody>
      </p:sp>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5</a:t>
            </a:fld>
            <a:endParaRPr lang="en-US"/>
          </a:p>
        </p:txBody>
      </p:sp>
      <p:sp>
        <p:nvSpPr>
          <p:cNvPr id="5" name="TextBox 4"/>
          <p:cNvSpPr txBox="1"/>
          <p:nvPr/>
        </p:nvSpPr>
        <p:spPr>
          <a:xfrm>
            <a:off x="4419600" y="1872343"/>
            <a:ext cx="4038600" cy="4801314"/>
          </a:xfrm>
          <a:prstGeom prst="rect">
            <a:avLst/>
          </a:prstGeom>
          <a:ln>
            <a:solidFill>
              <a:srgbClr val="86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2"/>
                </a:solidFill>
              </a:rPr>
              <a:t>When: </a:t>
            </a:r>
            <a:r>
              <a:rPr lang="en-US" dirty="0" smtClean="0">
                <a:solidFill>
                  <a:schemeClr val="tx2"/>
                </a:solidFill>
              </a:rPr>
              <a:t>Grades 3-6</a:t>
            </a:r>
          </a:p>
          <a:p>
            <a:endParaRPr lang="en-US" dirty="0">
              <a:solidFill>
                <a:schemeClr val="tx2"/>
              </a:solidFill>
            </a:endParaRPr>
          </a:p>
          <a:p>
            <a:r>
              <a:rPr lang="en-US" b="1" dirty="0">
                <a:solidFill>
                  <a:schemeClr val="tx2"/>
                </a:solidFill>
              </a:rPr>
              <a:t>Why: </a:t>
            </a:r>
            <a:r>
              <a:rPr lang="en-US" dirty="0">
                <a:solidFill>
                  <a:schemeClr val="tx2"/>
                </a:solidFill>
              </a:rPr>
              <a:t>Everyone has a limited amount of money they can use to buy things </a:t>
            </a:r>
          </a:p>
          <a:p>
            <a:r>
              <a:rPr lang="en-US" dirty="0">
                <a:solidFill>
                  <a:schemeClr val="tx2"/>
                </a:solidFill>
              </a:rPr>
              <a:t>they need or want. This is why </a:t>
            </a:r>
            <a:r>
              <a:rPr lang="en-US" dirty="0" smtClean="0">
                <a:solidFill>
                  <a:schemeClr val="tx2"/>
                </a:solidFill>
              </a:rPr>
              <a:t>it’s important to </a:t>
            </a:r>
            <a:r>
              <a:rPr lang="en-US" dirty="0">
                <a:solidFill>
                  <a:schemeClr val="tx2"/>
                </a:solidFill>
              </a:rPr>
              <a:t>make smart </a:t>
            </a:r>
            <a:r>
              <a:rPr lang="en-US" dirty="0" smtClean="0">
                <a:solidFill>
                  <a:schemeClr val="tx2"/>
                </a:solidFill>
              </a:rPr>
              <a:t>choices </a:t>
            </a:r>
            <a:r>
              <a:rPr lang="en-US" dirty="0">
                <a:solidFill>
                  <a:schemeClr val="tx2"/>
                </a:solidFill>
              </a:rPr>
              <a:t>about how to </a:t>
            </a:r>
            <a:r>
              <a:rPr lang="en-US" dirty="0" smtClean="0">
                <a:solidFill>
                  <a:schemeClr val="tx2"/>
                </a:solidFill>
              </a:rPr>
              <a:t>spend money.</a:t>
            </a:r>
            <a:endParaRPr lang="en-US" dirty="0">
              <a:solidFill>
                <a:schemeClr val="tx2"/>
              </a:solidFill>
            </a:endParaRPr>
          </a:p>
          <a:p>
            <a:endParaRPr lang="en-US" dirty="0">
              <a:solidFill>
                <a:schemeClr val="tx2"/>
              </a:solidFill>
            </a:endParaRPr>
          </a:p>
          <a:p>
            <a:r>
              <a:rPr lang="en-US" b="1" dirty="0" smtClean="0">
                <a:solidFill>
                  <a:schemeClr val="tx2"/>
                </a:solidFill>
              </a:rPr>
              <a:t>How: </a:t>
            </a:r>
            <a:r>
              <a:rPr lang="en-US" dirty="0" smtClean="0">
                <a:solidFill>
                  <a:schemeClr val="tx2"/>
                </a:solidFill>
              </a:rPr>
              <a:t>Have your kids make a list of 5 things they need and then have them rank them in order of importance. Then have them do the same for things they want. Next, assess their lists and put in an estimated cost for each item. This will open their eyes and help them make smarter choices when spending their allowance.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95400"/>
            <a:ext cx="6304221" cy="4201266"/>
          </a:xfrm>
          <a:prstGeom prst="rect">
            <a:avLst/>
          </a:prstGeom>
        </p:spPr>
      </p:pic>
    </p:spTree>
    <p:extLst>
      <p:ext uri="{BB962C8B-B14F-4D97-AF65-F5344CB8AC3E}">
        <p14:creationId xmlns:p14="http://schemas.microsoft.com/office/powerpoint/2010/main" val="2217569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90600"/>
          </a:xfrm>
        </p:spPr>
        <p:txBody>
          <a:bodyPr/>
          <a:lstStyle/>
          <a:p>
            <a:r>
              <a:rPr lang="en-US" sz="3600" b="1" dirty="0" smtClean="0">
                <a:solidFill>
                  <a:schemeClr val="tx2"/>
                </a:solidFill>
                <a:latin typeface="Trajan Pro"/>
              </a:rPr>
              <a:t>Budgeting:</a:t>
            </a:r>
            <a:r>
              <a:rPr lang="en-US" sz="3600" dirty="0" smtClean="0">
                <a:solidFill>
                  <a:schemeClr val="tx2"/>
                </a:solidFill>
                <a:latin typeface="Trajan Pro"/>
              </a:rPr>
              <a:t> You can’t buy everything you want when you want it. You have to plan.</a:t>
            </a:r>
            <a:endParaRPr lang="en-US" sz="3600" b="1" dirty="0">
              <a:solidFill>
                <a:schemeClr val="tx2"/>
              </a:solidFill>
              <a:latin typeface="Trajan Pro"/>
            </a:endParaRPr>
          </a:p>
        </p:txBody>
      </p:sp>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6</a:t>
            </a:fld>
            <a:endParaRPr lang="en-US"/>
          </a:p>
        </p:txBody>
      </p:sp>
      <p:sp>
        <p:nvSpPr>
          <p:cNvPr id="6" name="TextBox 5"/>
          <p:cNvSpPr txBox="1"/>
          <p:nvPr/>
        </p:nvSpPr>
        <p:spPr>
          <a:xfrm>
            <a:off x="4495800" y="2046514"/>
            <a:ext cx="3886200" cy="4524315"/>
          </a:xfrm>
          <a:prstGeom prst="rect">
            <a:avLst/>
          </a:prstGeom>
          <a:ln>
            <a:solidFill>
              <a:srgbClr val="86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2"/>
                </a:solidFill>
              </a:rPr>
              <a:t>When: </a:t>
            </a:r>
            <a:r>
              <a:rPr lang="en-US" dirty="0" smtClean="0">
                <a:solidFill>
                  <a:schemeClr val="tx2"/>
                </a:solidFill>
              </a:rPr>
              <a:t>Grades 3-6</a:t>
            </a:r>
          </a:p>
          <a:p>
            <a:endParaRPr lang="en-US" dirty="0">
              <a:solidFill>
                <a:schemeClr val="tx2"/>
              </a:solidFill>
            </a:endParaRPr>
          </a:p>
          <a:p>
            <a:r>
              <a:rPr lang="en-US" b="1" dirty="0">
                <a:solidFill>
                  <a:schemeClr val="tx2"/>
                </a:solidFill>
              </a:rPr>
              <a:t>Why: </a:t>
            </a:r>
            <a:r>
              <a:rPr lang="en-US" dirty="0" smtClean="0">
                <a:solidFill>
                  <a:schemeClr val="tx2"/>
                </a:solidFill>
              </a:rPr>
              <a:t>Kids </a:t>
            </a:r>
            <a:r>
              <a:rPr lang="en-US" dirty="0">
                <a:solidFill>
                  <a:schemeClr val="tx2"/>
                </a:solidFill>
              </a:rPr>
              <a:t>will find that there are lots of things that </a:t>
            </a:r>
            <a:r>
              <a:rPr lang="en-US" dirty="0" smtClean="0">
                <a:solidFill>
                  <a:schemeClr val="tx2"/>
                </a:solidFill>
              </a:rPr>
              <a:t>they might </a:t>
            </a:r>
            <a:r>
              <a:rPr lang="en-US" dirty="0">
                <a:solidFill>
                  <a:schemeClr val="tx2"/>
                </a:solidFill>
              </a:rPr>
              <a:t>want to buy but </a:t>
            </a:r>
            <a:r>
              <a:rPr lang="en-US" dirty="0" smtClean="0">
                <a:solidFill>
                  <a:schemeClr val="tx2"/>
                </a:solidFill>
              </a:rPr>
              <a:t>that they don’t </a:t>
            </a:r>
            <a:r>
              <a:rPr lang="en-US" dirty="0">
                <a:solidFill>
                  <a:schemeClr val="tx2"/>
                </a:solidFill>
              </a:rPr>
              <a:t>have enough money </a:t>
            </a:r>
          </a:p>
          <a:p>
            <a:r>
              <a:rPr lang="en-US" dirty="0">
                <a:solidFill>
                  <a:schemeClr val="tx2"/>
                </a:solidFill>
              </a:rPr>
              <a:t>to </a:t>
            </a:r>
            <a:r>
              <a:rPr lang="en-US" dirty="0" smtClean="0">
                <a:solidFill>
                  <a:schemeClr val="tx2"/>
                </a:solidFill>
              </a:rPr>
              <a:t>buy </a:t>
            </a:r>
            <a:r>
              <a:rPr lang="en-US" dirty="0">
                <a:solidFill>
                  <a:schemeClr val="tx2"/>
                </a:solidFill>
              </a:rPr>
              <a:t>everything </a:t>
            </a:r>
            <a:r>
              <a:rPr lang="en-US" dirty="0" smtClean="0">
                <a:solidFill>
                  <a:schemeClr val="tx2"/>
                </a:solidFill>
              </a:rPr>
              <a:t>they </a:t>
            </a:r>
            <a:r>
              <a:rPr lang="en-US" dirty="0">
                <a:solidFill>
                  <a:schemeClr val="tx2"/>
                </a:solidFill>
              </a:rPr>
              <a:t>want. A budget will help </a:t>
            </a:r>
            <a:r>
              <a:rPr lang="en-US" dirty="0" smtClean="0">
                <a:solidFill>
                  <a:schemeClr val="tx2"/>
                </a:solidFill>
              </a:rPr>
              <a:t>them decide </a:t>
            </a:r>
            <a:r>
              <a:rPr lang="en-US" dirty="0">
                <a:solidFill>
                  <a:schemeClr val="tx2"/>
                </a:solidFill>
              </a:rPr>
              <a:t>what </a:t>
            </a:r>
            <a:r>
              <a:rPr lang="en-US" dirty="0" smtClean="0">
                <a:solidFill>
                  <a:schemeClr val="tx2"/>
                </a:solidFill>
              </a:rPr>
              <a:t>they </a:t>
            </a:r>
            <a:r>
              <a:rPr lang="en-US" dirty="0">
                <a:solidFill>
                  <a:schemeClr val="tx2"/>
                </a:solidFill>
              </a:rPr>
              <a:t>can buy now and what </a:t>
            </a:r>
            <a:r>
              <a:rPr lang="en-US" dirty="0" smtClean="0">
                <a:solidFill>
                  <a:schemeClr val="tx2"/>
                </a:solidFill>
              </a:rPr>
              <a:t>they </a:t>
            </a:r>
            <a:r>
              <a:rPr lang="en-US" dirty="0">
                <a:solidFill>
                  <a:schemeClr val="tx2"/>
                </a:solidFill>
              </a:rPr>
              <a:t>can save </a:t>
            </a:r>
            <a:r>
              <a:rPr lang="en-US" dirty="0" smtClean="0">
                <a:solidFill>
                  <a:schemeClr val="tx2"/>
                </a:solidFill>
              </a:rPr>
              <a:t>for </a:t>
            </a:r>
            <a:r>
              <a:rPr lang="en-US" dirty="0">
                <a:solidFill>
                  <a:schemeClr val="tx2"/>
                </a:solidFill>
              </a:rPr>
              <a:t>in the future.</a:t>
            </a:r>
            <a:endParaRPr lang="en-US" dirty="0" smtClean="0">
              <a:solidFill>
                <a:schemeClr val="tx2"/>
              </a:solidFill>
            </a:endParaRPr>
          </a:p>
          <a:p>
            <a:endParaRPr lang="en-US" b="1" dirty="0">
              <a:solidFill>
                <a:schemeClr val="tx2"/>
              </a:solidFill>
            </a:endParaRPr>
          </a:p>
          <a:p>
            <a:r>
              <a:rPr lang="en-US" b="1" dirty="0" smtClean="0">
                <a:solidFill>
                  <a:schemeClr val="tx2"/>
                </a:solidFill>
              </a:rPr>
              <a:t>How: </a:t>
            </a:r>
            <a:r>
              <a:rPr lang="en-US" dirty="0" smtClean="0">
                <a:solidFill>
                  <a:schemeClr val="tx2"/>
                </a:solidFill>
              </a:rPr>
              <a:t>Have them fill out a budgeting worksheet that outlines all of the money they’ve received and all of the money they plan to spend. Download ACCC’s workbook for grades 3-6 </a:t>
            </a:r>
            <a:r>
              <a:rPr lang="en-US" dirty="0" smtClean="0">
                <a:solidFill>
                  <a:schemeClr val="tx2"/>
                </a:solidFill>
                <a:hlinkClick r:id="rId2"/>
              </a:rPr>
              <a:t>here</a:t>
            </a:r>
            <a:r>
              <a:rPr lang="en-US" dirty="0" smtClean="0">
                <a:solidFill>
                  <a:schemeClr val="tx2"/>
                </a:solidFill>
              </a:rPr>
              <a:t> for a free budgeting worksheet for kids.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11581"/>
            <a:ext cx="3742106" cy="2493819"/>
          </a:xfrm>
          <a:prstGeom prst="rect">
            <a:avLst/>
          </a:prstGeom>
        </p:spPr>
      </p:pic>
    </p:spTree>
    <p:extLst>
      <p:ext uri="{BB962C8B-B14F-4D97-AF65-F5344CB8AC3E}">
        <p14:creationId xmlns:p14="http://schemas.microsoft.com/office/powerpoint/2010/main" val="1829162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697"/>
            <a:ext cx="8229600" cy="1143000"/>
          </a:xfrm>
        </p:spPr>
        <p:txBody>
          <a:bodyPr/>
          <a:lstStyle/>
          <a:p>
            <a:r>
              <a:rPr lang="en-US" sz="3600" b="1" dirty="0" smtClean="0">
                <a:solidFill>
                  <a:schemeClr val="tx2"/>
                </a:solidFill>
                <a:latin typeface="Trajan Pro"/>
              </a:rPr>
              <a:t>Saving: </a:t>
            </a:r>
            <a:r>
              <a:rPr lang="en-US" sz="3600" dirty="0" smtClean="0">
                <a:solidFill>
                  <a:schemeClr val="tx2"/>
                </a:solidFill>
                <a:latin typeface="Trajan Pro"/>
              </a:rPr>
              <a:t>Plan for the future.</a:t>
            </a:r>
            <a:endParaRPr lang="en-US" sz="3600" dirty="0">
              <a:solidFill>
                <a:schemeClr val="tx2"/>
              </a:solidFill>
              <a:latin typeface="Trajan Pro"/>
            </a:endParaRPr>
          </a:p>
        </p:txBody>
      </p:sp>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7</a:t>
            </a:fld>
            <a:endParaRPr lang="en-US"/>
          </a:p>
        </p:txBody>
      </p:sp>
      <p:sp>
        <p:nvSpPr>
          <p:cNvPr id="6" name="TextBox 5"/>
          <p:cNvSpPr txBox="1"/>
          <p:nvPr/>
        </p:nvSpPr>
        <p:spPr>
          <a:xfrm>
            <a:off x="4373460" y="1219200"/>
            <a:ext cx="4084739" cy="5355312"/>
          </a:xfrm>
          <a:prstGeom prst="rect">
            <a:avLst/>
          </a:prstGeom>
          <a:ln>
            <a:solidFill>
              <a:srgbClr val="86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2"/>
                </a:solidFill>
              </a:rPr>
              <a:t>When: </a:t>
            </a:r>
            <a:r>
              <a:rPr lang="en-US" dirty="0" smtClean="0">
                <a:solidFill>
                  <a:schemeClr val="tx2"/>
                </a:solidFill>
              </a:rPr>
              <a:t>Teach the basics and instill the habit in grades 3-6. </a:t>
            </a:r>
            <a:r>
              <a:rPr lang="en-US" dirty="0">
                <a:solidFill>
                  <a:schemeClr val="tx2"/>
                </a:solidFill>
              </a:rPr>
              <a:t>H</a:t>
            </a:r>
            <a:r>
              <a:rPr lang="en-US" dirty="0" smtClean="0">
                <a:solidFill>
                  <a:schemeClr val="tx2"/>
                </a:solidFill>
              </a:rPr>
              <a:t>ighlight the importance in grades 7-12 when expenses increase and college is in the near future.</a:t>
            </a:r>
          </a:p>
          <a:p>
            <a:endParaRPr lang="en-US" dirty="0">
              <a:solidFill>
                <a:schemeClr val="tx2"/>
              </a:solidFill>
            </a:endParaRPr>
          </a:p>
          <a:p>
            <a:r>
              <a:rPr lang="en-US" b="1" dirty="0">
                <a:solidFill>
                  <a:schemeClr val="tx2"/>
                </a:solidFill>
              </a:rPr>
              <a:t>Why</a:t>
            </a:r>
            <a:r>
              <a:rPr lang="en-US" b="1" dirty="0" smtClean="0">
                <a:solidFill>
                  <a:schemeClr val="tx2"/>
                </a:solidFill>
              </a:rPr>
              <a:t>: </a:t>
            </a:r>
            <a:r>
              <a:rPr lang="en-US" dirty="0" smtClean="0">
                <a:solidFill>
                  <a:schemeClr val="tx2"/>
                </a:solidFill>
              </a:rPr>
              <a:t>Money doesn’t grow on trees, but it does grow in the bank. Saving is one of the best things you can do with your money. </a:t>
            </a:r>
          </a:p>
          <a:p>
            <a:endParaRPr lang="en-US" b="1" dirty="0">
              <a:solidFill>
                <a:schemeClr val="tx2"/>
              </a:solidFill>
            </a:endParaRPr>
          </a:p>
          <a:p>
            <a:r>
              <a:rPr lang="en-US" b="1" dirty="0">
                <a:solidFill>
                  <a:schemeClr val="tx2"/>
                </a:solidFill>
              </a:rPr>
              <a:t>How</a:t>
            </a:r>
            <a:r>
              <a:rPr lang="en-US" b="1" dirty="0" smtClean="0">
                <a:solidFill>
                  <a:schemeClr val="tx2"/>
                </a:solidFill>
              </a:rPr>
              <a:t>: </a:t>
            </a:r>
            <a:r>
              <a:rPr lang="en-US" dirty="0" smtClean="0">
                <a:solidFill>
                  <a:schemeClr val="tx2"/>
                </a:solidFill>
              </a:rPr>
              <a:t>Have your kids set goals. Saving is easier when you have a goal in mind, whether saving for a new video game, prom dress, or car. Having a goal allows you to plan how much you will need to save on a regular basis. Download ACCC’s workbook </a:t>
            </a:r>
            <a:r>
              <a:rPr lang="en-US" dirty="0" smtClean="0">
                <a:solidFill>
                  <a:schemeClr val="tx2"/>
                </a:solidFill>
                <a:hlinkClick r:id="rId2"/>
              </a:rPr>
              <a:t>here</a:t>
            </a:r>
            <a:r>
              <a:rPr lang="en-US" dirty="0" smtClean="0">
                <a:solidFill>
                  <a:schemeClr val="tx2"/>
                </a:solidFill>
              </a:rPr>
              <a:t> for grades 7-12 for smart saving tips.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14400"/>
            <a:ext cx="3495717" cy="5238750"/>
          </a:xfrm>
          <a:prstGeom prst="rect">
            <a:avLst/>
          </a:prstGeom>
        </p:spPr>
      </p:pic>
    </p:spTree>
    <p:extLst>
      <p:ext uri="{BB962C8B-B14F-4D97-AF65-F5344CB8AC3E}">
        <p14:creationId xmlns:p14="http://schemas.microsoft.com/office/powerpoint/2010/main" val="51200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solidFill>
                <a:latin typeface="Trajan Pro"/>
              </a:rPr>
              <a:t>Credit Cards: </a:t>
            </a:r>
            <a:r>
              <a:rPr lang="en-US" sz="3600" dirty="0" smtClean="0">
                <a:solidFill>
                  <a:schemeClr val="tx2"/>
                </a:solidFill>
                <a:latin typeface="Trajan Pro"/>
              </a:rPr>
              <a:t>Credit is not free and does not come easy. </a:t>
            </a:r>
            <a:endParaRPr lang="en-US" sz="3600" dirty="0">
              <a:solidFill>
                <a:schemeClr val="tx2"/>
              </a:solidFill>
              <a:latin typeface="Trajan Pro"/>
            </a:endParaRPr>
          </a:p>
        </p:txBody>
      </p:sp>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8</a:t>
            </a:fld>
            <a:endParaRPr lang="en-US"/>
          </a:p>
        </p:txBody>
      </p:sp>
      <p:sp>
        <p:nvSpPr>
          <p:cNvPr id="7" name="TextBox 6"/>
          <p:cNvSpPr txBox="1"/>
          <p:nvPr/>
        </p:nvSpPr>
        <p:spPr>
          <a:xfrm>
            <a:off x="4191000" y="1463922"/>
            <a:ext cx="4267200" cy="5078313"/>
          </a:xfrm>
          <a:prstGeom prst="rect">
            <a:avLst/>
          </a:prstGeom>
          <a:ln>
            <a:solidFill>
              <a:srgbClr val="86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2"/>
                </a:solidFill>
              </a:rPr>
              <a:t>When: </a:t>
            </a:r>
            <a:r>
              <a:rPr lang="en-US" dirty="0" smtClean="0">
                <a:solidFill>
                  <a:schemeClr val="tx2"/>
                </a:solidFill>
              </a:rPr>
              <a:t>Grades 7-12</a:t>
            </a:r>
          </a:p>
          <a:p>
            <a:endParaRPr lang="en-US" dirty="0">
              <a:solidFill>
                <a:schemeClr val="tx2"/>
              </a:solidFill>
            </a:endParaRPr>
          </a:p>
          <a:p>
            <a:r>
              <a:rPr lang="en-US" b="1" dirty="0">
                <a:solidFill>
                  <a:schemeClr val="tx2"/>
                </a:solidFill>
              </a:rPr>
              <a:t>Why</a:t>
            </a:r>
            <a:r>
              <a:rPr lang="en-US" b="1" dirty="0" smtClean="0">
                <a:solidFill>
                  <a:schemeClr val="tx2"/>
                </a:solidFill>
              </a:rPr>
              <a:t>: </a:t>
            </a:r>
            <a:r>
              <a:rPr lang="en-US" dirty="0">
                <a:solidFill>
                  <a:schemeClr val="tx2"/>
                </a:solidFill>
              </a:rPr>
              <a:t>Understanding </a:t>
            </a:r>
            <a:r>
              <a:rPr lang="en-US" dirty="0" smtClean="0">
                <a:solidFill>
                  <a:schemeClr val="tx2"/>
                </a:solidFill>
              </a:rPr>
              <a:t>credit cards </a:t>
            </a:r>
            <a:r>
              <a:rPr lang="en-US" dirty="0">
                <a:solidFill>
                  <a:schemeClr val="tx2"/>
                </a:solidFill>
              </a:rPr>
              <a:t>and how they work can be confusing</a:t>
            </a:r>
            <a:r>
              <a:rPr lang="en-US" dirty="0" smtClean="0">
                <a:solidFill>
                  <a:schemeClr val="tx2"/>
                </a:solidFill>
              </a:rPr>
              <a:t>. It’s important that kids understand that credit is not free money.</a:t>
            </a:r>
            <a:r>
              <a:rPr lang="en-US" dirty="0"/>
              <a:t> </a:t>
            </a:r>
            <a:endParaRPr lang="en-US" b="1" dirty="0" smtClean="0">
              <a:solidFill>
                <a:schemeClr val="tx2"/>
              </a:solidFill>
            </a:endParaRPr>
          </a:p>
          <a:p>
            <a:endParaRPr lang="en-US" b="1" dirty="0">
              <a:solidFill>
                <a:schemeClr val="tx2"/>
              </a:solidFill>
            </a:endParaRPr>
          </a:p>
          <a:p>
            <a:r>
              <a:rPr lang="en-US" b="1" dirty="0">
                <a:solidFill>
                  <a:schemeClr val="tx2"/>
                </a:solidFill>
              </a:rPr>
              <a:t>How</a:t>
            </a:r>
            <a:r>
              <a:rPr lang="en-US" b="1" dirty="0" smtClean="0">
                <a:solidFill>
                  <a:schemeClr val="tx2"/>
                </a:solidFill>
              </a:rPr>
              <a:t>:</a:t>
            </a:r>
            <a:r>
              <a:rPr lang="en-US" dirty="0" smtClean="0">
                <a:solidFill>
                  <a:schemeClr val="tx2"/>
                </a:solidFill>
              </a:rPr>
              <a:t> For kids under 18, have them practice using credit by borrowing money from parents. Set up a credit limit, repayment terms and a standard interest rate to familiarize them with these concepts. If they miss a payment, don’t hesitate to charge a small late fee. This </a:t>
            </a:r>
            <a:r>
              <a:rPr lang="en-US" dirty="0">
                <a:solidFill>
                  <a:schemeClr val="tx2"/>
                </a:solidFill>
              </a:rPr>
              <a:t>will help teach them the cost of credit and the habit of paying on time. </a:t>
            </a:r>
            <a:r>
              <a:rPr lang="en-US" dirty="0" smtClean="0">
                <a:solidFill>
                  <a:schemeClr val="tx2"/>
                </a:solidFill>
              </a:rPr>
              <a:t>It will also help them learn the basics of credit before mistakes can harm their credit report and score.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37" y="1175196"/>
            <a:ext cx="3547879" cy="5026162"/>
          </a:xfrm>
          <a:prstGeom prst="rect">
            <a:avLst/>
          </a:prstGeom>
        </p:spPr>
      </p:pic>
    </p:spTree>
    <p:extLst>
      <p:ext uri="{BB962C8B-B14F-4D97-AF65-F5344CB8AC3E}">
        <p14:creationId xmlns:p14="http://schemas.microsoft.com/office/powerpoint/2010/main" val="300162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06"/>
            <a:ext cx="8229600" cy="1143000"/>
          </a:xfrm>
        </p:spPr>
        <p:txBody>
          <a:bodyPr/>
          <a:lstStyle/>
          <a:p>
            <a:r>
              <a:rPr lang="en-US" sz="3600" b="1" dirty="0" smtClean="0">
                <a:solidFill>
                  <a:schemeClr val="tx2"/>
                </a:solidFill>
                <a:latin typeface="Trajan Pro"/>
              </a:rPr>
              <a:t>Workbooks</a:t>
            </a:r>
            <a:br>
              <a:rPr lang="en-US" sz="3600" b="1" dirty="0" smtClean="0">
                <a:solidFill>
                  <a:schemeClr val="tx2"/>
                </a:solidFill>
                <a:latin typeface="Trajan Pro"/>
              </a:rPr>
            </a:br>
            <a:r>
              <a:rPr lang="en-US" sz="1800" dirty="0" smtClean="0">
                <a:solidFill>
                  <a:schemeClr val="tx2"/>
                </a:solidFill>
                <a:latin typeface="Trajan Pro"/>
              </a:rPr>
              <a:t>Click book to download</a:t>
            </a:r>
            <a:endParaRPr lang="en-US" sz="1800" dirty="0">
              <a:solidFill>
                <a:schemeClr val="tx2"/>
              </a:solidFill>
              <a:latin typeface="Trajan Pro"/>
            </a:endParaRPr>
          </a:p>
        </p:txBody>
      </p:sp>
      <p:sp>
        <p:nvSpPr>
          <p:cNvPr id="4" name="Slide Number Placeholder 3"/>
          <p:cNvSpPr>
            <a:spLocks noGrp="1"/>
          </p:cNvSpPr>
          <p:nvPr>
            <p:ph type="sldNum" sz="quarter" idx="12"/>
          </p:nvPr>
        </p:nvSpPr>
        <p:spPr/>
        <p:txBody>
          <a:bodyPr/>
          <a:lstStyle/>
          <a:p>
            <a:pPr>
              <a:defRPr/>
            </a:pPr>
            <a:fld id="{68282D50-9869-429D-A471-640190EF06BC}" type="slidenum">
              <a:rPr lang="en-US" smtClean="0"/>
              <a:pPr>
                <a:defRPr/>
              </a:pPr>
              <a:t>9</a:t>
            </a:fld>
            <a:endParaRPr lang="en-US"/>
          </a:p>
        </p:txBody>
      </p:sp>
      <p:pic>
        <p:nvPicPr>
          <p:cNvPr id="5" name="Picture 4">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63534" y="1146747"/>
            <a:ext cx="2133600" cy="2667000"/>
          </a:xfrm>
          <a:prstGeom prst="rect">
            <a:avLst/>
          </a:prstGeom>
        </p:spPr>
      </p:pic>
      <p:pic>
        <p:nvPicPr>
          <p:cNvPr id="6" name="Picture 5">
            <a:hlinkClick r:id="rId4"/>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97134" y="1151645"/>
            <a:ext cx="2130552" cy="2670048"/>
          </a:xfrm>
          <a:prstGeom prst="rect">
            <a:avLst/>
          </a:prstGeom>
        </p:spPr>
      </p:pic>
      <p:pic>
        <p:nvPicPr>
          <p:cNvPr id="7" name="Picture 6">
            <a:hlinkClick r:id="rId6"/>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63534" y="3813747"/>
            <a:ext cx="2130552" cy="2667000"/>
          </a:xfrm>
          <a:prstGeom prst="rect">
            <a:avLst/>
          </a:prstGeom>
        </p:spPr>
      </p:pic>
      <p:pic>
        <p:nvPicPr>
          <p:cNvPr id="8" name="Picture 7">
            <a:hlinkClick r:id="rId8"/>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289892" y="3810699"/>
            <a:ext cx="2130552" cy="2670048"/>
          </a:xfrm>
          <a:prstGeom prst="rect">
            <a:avLst/>
          </a:prstGeom>
        </p:spPr>
      </p:pic>
      <p:sp>
        <p:nvSpPr>
          <p:cNvPr id="9" name="TextBox 8"/>
          <p:cNvSpPr txBox="1"/>
          <p:nvPr/>
        </p:nvSpPr>
        <p:spPr>
          <a:xfrm>
            <a:off x="752115" y="1146747"/>
            <a:ext cx="1295400" cy="646331"/>
          </a:xfrm>
          <a:prstGeom prst="rect">
            <a:avLst/>
          </a:prstGeom>
          <a:noFill/>
        </p:spPr>
        <p:txBody>
          <a:bodyPr wrap="square" rtlCol="0">
            <a:spAutoFit/>
          </a:bodyPr>
          <a:lstStyle/>
          <a:p>
            <a:r>
              <a:rPr lang="en-US" b="1" dirty="0" smtClean="0">
                <a:solidFill>
                  <a:schemeClr val="tx2"/>
                </a:solidFill>
              </a:rPr>
              <a:t>Preschool- 2</a:t>
            </a:r>
            <a:r>
              <a:rPr lang="en-US" b="1" baseline="30000" dirty="0" smtClean="0">
                <a:solidFill>
                  <a:schemeClr val="tx2"/>
                </a:solidFill>
              </a:rPr>
              <a:t>nd</a:t>
            </a:r>
            <a:r>
              <a:rPr lang="en-US" b="1" dirty="0" smtClean="0">
                <a:solidFill>
                  <a:schemeClr val="tx2"/>
                </a:solidFill>
              </a:rPr>
              <a:t> grade</a:t>
            </a:r>
            <a:endParaRPr lang="en-US" b="1" dirty="0">
              <a:solidFill>
                <a:schemeClr val="tx2"/>
              </a:solidFill>
            </a:endParaRPr>
          </a:p>
        </p:txBody>
      </p:sp>
      <p:sp>
        <p:nvSpPr>
          <p:cNvPr id="10" name="TextBox 9"/>
          <p:cNvSpPr txBox="1"/>
          <p:nvPr/>
        </p:nvSpPr>
        <p:spPr>
          <a:xfrm>
            <a:off x="744425" y="3841011"/>
            <a:ext cx="1371600" cy="369332"/>
          </a:xfrm>
          <a:prstGeom prst="rect">
            <a:avLst/>
          </a:prstGeom>
          <a:noFill/>
        </p:spPr>
        <p:txBody>
          <a:bodyPr wrap="square" rtlCol="0">
            <a:spAutoFit/>
          </a:bodyPr>
          <a:lstStyle/>
          <a:p>
            <a:r>
              <a:rPr lang="en-US" b="1" dirty="0" smtClean="0">
                <a:solidFill>
                  <a:schemeClr val="tx2"/>
                </a:solidFill>
              </a:rPr>
              <a:t>Grades 7-12</a:t>
            </a:r>
            <a:endParaRPr lang="en-US" b="1" dirty="0">
              <a:solidFill>
                <a:schemeClr val="tx2"/>
              </a:solidFill>
            </a:endParaRPr>
          </a:p>
        </p:txBody>
      </p:sp>
      <p:sp>
        <p:nvSpPr>
          <p:cNvPr id="11" name="TextBox 10"/>
          <p:cNvSpPr txBox="1"/>
          <p:nvPr/>
        </p:nvSpPr>
        <p:spPr>
          <a:xfrm>
            <a:off x="6553200" y="1150247"/>
            <a:ext cx="1371600" cy="369332"/>
          </a:xfrm>
          <a:prstGeom prst="rect">
            <a:avLst/>
          </a:prstGeom>
          <a:noFill/>
        </p:spPr>
        <p:txBody>
          <a:bodyPr wrap="square" rtlCol="0">
            <a:spAutoFit/>
          </a:bodyPr>
          <a:lstStyle/>
          <a:p>
            <a:r>
              <a:rPr lang="en-US" b="1" dirty="0" smtClean="0">
                <a:solidFill>
                  <a:schemeClr val="tx2"/>
                </a:solidFill>
              </a:rPr>
              <a:t>Grades 3-6</a:t>
            </a:r>
            <a:endParaRPr lang="en-US" b="1" dirty="0">
              <a:solidFill>
                <a:schemeClr val="tx2"/>
              </a:solidFill>
            </a:endParaRPr>
          </a:p>
        </p:txBody>
      </p:sp>
      <p:sp>
        <p:nvSpPr>
          <p:cNvPr id="12" name="TextBox 11"/>
          <p:cNvSpPr txBox="1"/>
          <p:nvPr/>
        </p:nvSpPr>
        <p:spPr>
          <a:xfrm>
            <a:off x="6528732" y="3871519"/>
            <a:ext cx="1371600" cy="1200329"/>
          </a:xfrm>
          <a:prstGeom prst="rect">
            <a:avLst/>
          </a:prstGeom>
          <a:noFill/>
        </p:spPr>
        <p:txBody>
          <a:bodyPr wrap="square" rtlCol="0">
            <a:spAutoFit/>
          </a:bodyPr>
          <a:lstStyle/>
          <a:p>
            <a:r>
              <a:rPr lang="en-US" b="1" dirty="0" smtClean="0">
                <a:solidFill>
                  <a:schemeClr val="tx2"/>
                </a:solidFill>
              </a:rPr>
              <a:t>Pre-college and current college students</a:t>
            </a:r>
            <a:endParaRPr lang="en-US" b="1" dirty="0">
              <a:solidFill>
                <a:schemeClr val="tx2"/>
              </a:solidFill>
            </a:endParaRPr>
          </a:p>
        </p:txBody>
      </p:sp>
    </p:spTree>
    <p:extLst>
      <p:ext uri="{BB962C8B-B14F-4D97-AF65-F5344CB8AC3E}">
        <p14:creationId xmlns:p14="http://schemas.microsoft.com/office/powerpoint/2010/main" val="1461641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665</Words>
  <Application>Microsoft Office PowerPoint</Application>
  <PresentationFormat>On-screen Show (4:3)</PresentationFormat>
  <Paragraphs>64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Making Choices: Know the difference between needs and wants.</vt:lpstr>
      <vt:lpstr>Budgeting: You can’t buy everything you want when you want it. You have to plan.</vt:lpstr>
      <vt:lpstr>Saving: Plan for the future.</vt:lpstr>
      <vt:lpstr>Credit Cards: Credit is not free and does not come easy. </vt:lpstr>
      <vt:lpstr>Workbooks Click book to download</vt:lpstr>
      <vt:lpstr>Contact Us</vt:lpstr>
    </vt:vector>
  </TitlesOfParts>
  <Company>ACCC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Moro</dc:creator>
  <cp:lastModifiedBy>Elaine Hom</cp:lastModifiedBy>
  <cp:revision>79</cp:revision>
  <cp:lastPrinted>2014-04-08T13:54:54Z</cp:lastPrinted>
  <dcterms:created xsi:type="dcterms:W3CDTF">2012-06-01T18:05:53Z</dcterms:created>
  <dcterms:modified xsi:type="dcterms:W3CDTF">2014-04-10T18:37:57Z</dcterms:modified>
</cp:coreProperties>
</file>